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1" r:id="rId4"/>
    <p:sldId id="260" r:id="rId5"/>
    <p:sldId id="259" r:id="rId6"/>
    <p:sldId id="262" r:id="rId7"/>
    <p:sldId id="258" r:id="rId8"/>
    <p:sldId id="263" r:id="rId9"/>
    <p:sldId id="264" r:id="rId1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672" autoAdjust="0"/>
    <p:restoredTop sz="94660" autoAdjust="0"/>
  </p:normalViewPr>
  <p:slideViewPr>
    <p:cSldViewPr>
      <p:cViewPr varScale="1">
        <p:scale>
          <a:sx n="68" d="100"/>
          <a:sy n="68" d="100"/>
        </p:scale>
        <p:origin x="-6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3BAC8-0859-44B9-B5F4-BFB7356F47B6}" type="datetimeFigureOut">
              <a:rPr lang="zh-CN" altLang="en-US" smtClean="0"/>
              <a:pPr/>
              <a:t>2010-6-7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E1AE7-93CF-4D4B-91B8-A1A0AEEFC2E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F4E1AE7-93CF-4D4B-91B8-A1A0AEEFC2EB}" type="slidenum">
              <a:rPr lang="zh-CN" altLang="en-US" smtClean="0"/>
              <a:pPr/>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xfrm>
            <a:off x="301625" y="6121400"/>
            <a:ext cx="2289175" cy="476250"/>
          </a:xfrm>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3124200" y="6121400"/>
            <a:ext cx="2895600" cy="476250"/>
          </a:xfrm>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6553200" y="6121400"/>
            <a:ext cx="2289175" cy="476250"/>
          </a:xfrm>
        </p:spPr>
        <p:txBody>
          <a:bodyPr/>
          <a:lstStyle>
            <a:lvl1pPr>
              <a:defRPr/>
            </a:lvl1pPr>
          </a:lstStyle>
          <a:p>
            <a:pPr>
              <a:defRPr/>
            </a:pPr>
            <a:fld id="{C605EC29-FC64-448D-85A5-BD6336CC3247}"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F9C6528-D5E6-4AE3-8221-B9210F3C5F70}"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7"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53163" cy="5641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8845C4A-6F55-44D5-9D49-070CACC42EB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F3B03DE-209C-47C4-B473-20B9F018A876}"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C3DA8F1-5959-45D8-843E-36548B1D54F4}"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292D45D-1056-4D38-8C59-BCC4E7FD8E19}"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34B2151-854B-4FC0-A5EC-9C415DC2568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D738A69C-F9BA-47AB-8B54-3AB1C4F92DB5}"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11516E03-C7B0-4F70-A362-4BE24B4925EF}"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5969569-3598-4F32-9690-435D7D393149}"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8F2F351-FD4F-4FD4-A702-FEDA36E47AAE}"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301625"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97502B5D-8BF4-4E12-8BB6-78B298AB09C1}"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Group 44"/>
          <p:cNvGraphicFramePr>
            <a:graphicFrameLocks noGrp="1"/>
          </p:cNvGraphicFramePr>
          <p:nvPr/>
        </p:nvGraphicFramePr>
        <p:xfrm>
          <a:off x="179388" y="290513"/>
          <a:ext cx="6192837" cy="1676400"/>
        </p:xfrm>
        <a:graphic>
          <a:graphicData uri="http://schemas.openxmlformats.org/drawingml/2006/table">
            <a:tbl>
              <a:tblPr/>
              <a:tblGrid>
                <a:gridCol w="1755775"/>
                <a:gridCol w="4437062"/>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GSC15-XXXX-nn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Presentation or Information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ja-JP" sz="1600" b="0" i="0" u="none" strike="noStrike" cap="none" normalizeH="0" baseline="0" dirty="0" smtClean="0">
                        <a:ln>
                          <a:noFill/>
                        </a:ln>
                        <a:solidFill>
                          <a:schemeClr val="tx1"/>
                        </a:solidFill>
                        <a:effectLst/>
                        <a:latin typeface="Verdana"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ja-JP" sz="1600" b="0" i="0" u="none" strike="noStrike" cap="none" normalizeH="0" baseline="0" dirty="0" smtClean="0">
                        <a:ln>
                          <a:noFill/>
                        </a:ln>
                        <a:solidFill>
                          <a:schemeClr val="tx1"/>
                        </a:solidFill>
                        <a:effectLst/>
                        <a:latin typeface="Verdana"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endParaRPr kumimoji="0" lang="en-US" altLang="ja-JP" sz="1600" b="0" i="0" u="none" strike="noStrike" cap="none" normalizeH="0" baseline="0" dirty="0" smtClean="0">
                        <a:ln>
                          <a:noFill/>
                        </a:ln>
                        <a:solidFill>
                          <a:schemeClr val="tx1"/>
                        </a:solidFill>
                        <a:effectLst/>
                        <a:latin typeface="Verdana"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333" name="Text Box 9"/>
          <p:cNvSpPr txBox="1">
            <a:spLocks noChangeArrowheads="1"/>
          </p:cNvSpPr>
          <p:nvPr/>
        </p:nvSpPr>
        <p:spPr bwMode="auto">
          <a:xfrm>
            <a:off x="979488" y="2508250"/>
            <a:ext cx="7416800" cy="584200"/>
          </a:xfrm>
          <a:prstGeom prst="rect">
            <a:avLst/>
          </a:prstGeom>
          <a:noFill/>
          <a:ln w="9525">
            <a:noFill/>
            <a:miter lim="800000"/>
            <a:headEnd/>
            <a:tailEnd/>
          </a:ln>
        </p:spPr>
        <p:txBody>
          <a:bodyPr>
            <a:spAutoFit/>
          </a:bodyPr>
          <a:lstStyle/>
          <a:p>
            <a:pPr algn="ctr">
              <a:spcBef>
                <a:spcPct val="50000"/>
              </a:spcBef>
            </a:pPr>
            <a:r>
              <a:rPr lang="en-US" altLang="zh-CN" sz="3200" b="1" dirty="0"/>
              <a:t>Title of presentation</a:t>
            </a:r>
            <a:endParaRPr lang="zh-CN" altLang="en-US" sz="3200" b="1" dirty="0"/>
          </a:p>
        </p:txBody>
      </p:sp>
      <p:sp>
        <p:nvSpPr>
          <p:cNvPr id="8" name="Rectangle 11"/>
          <p:cNvSpPr txBox="1">
            <a:spLocks noChangeArrowheads="1"/>
          </p:cNvSpPr>
          <p:nvPr/>
        </p:nvSpPr>
        <p:spPr bwMode="auto">
          <a:xfrm>
            <a:off x="1331913" y="3286125"/>
            <a:ext cx="6400800" cy="1008063"/>
          </a:xfrm>
          <a:prstGeom prst="rect">
            <a:avLst/>
          </a:prstGeom>
          <a:noFill/>
          <a:ln w="9525">
            <a:noFill/>
            <a:miter lim="800000"/>
            <a:headEnd/>
            <a:tailEnd/>
          </a:ln>
        </p:spPr>
        <p:txBody>
          <a:bodyPr/>
          <a:lstStyle/>
          <a:p>
            <a:pPr marL="342900" indent="-342900" algn="ctr">
              <a:lnSpc>
                <a:spcPct val="90000"/>
              </a:lnSpc>
              <a:spcBef>
                <a:spcPct val="20000"/>
              </a:spcBef>
              <a:defRPr/>
            </a:pPr>
            <a:r>
              <a:rPr lang="en-GB" altLang="zh-CN" sz="2800" b="1" dirty="0">
                <a:latin typeface="+mn-lt"/>
                <a:ea typeface="+mn-ea"/>
              </a:rPr>
              <a:t>Name of Speaker,</a:t>
            </a:r>
          </a:p>
          <a:p>
            <a:pPr marL="342900" indent="-342900" algn="ctr">
              <a:lnSpc>
                <a:spcPct val="90000"/>
              </a:lnSpc>
              <a:spcBef>
                <a:spcPct val="20000"/>
              </a:spcBef>
              <a:defRPr/>
            </a:pPr>
            <a:r>
              <a:rPr lang="en-GB" altLang="zh-CN" sz="2800" b="1" dirty="0">
                <a:latin typeface="+mn-lt"/>
                <a:ea typeface="+mn-ea"/>
              </a:rPr>
              <a:t>Title and Organization</a:t>
            </a:r>
          </a:p>
        </p:txBody>
      </p:sp>
      <p:sp>
        <p:nvSpPr>
          <p:cNvPr id="13335"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lang="en-US" altLang="zh-CN" sz="2800" b="1" dirty="0"/>
              <a:t>Global Standards Collaboration (GSC)  GSC-15</a:t>
            </a:r>
            <a:endParaRPr lang="zh-CN"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rrowheads="1"/>
          </p:cNvSpPr>
          <p:nvPr>
            <p:ph type="title"/>
          </p:nvPr>
        </p:nvSpPr>
        <p:spPr/>
        <p:txBody>
          <a:bodyPr/>
          <a:lstStyle/>
          <a:p>
            <a:pPr eaLnBrk="1" hangingPunct="1"/>
            <a:r>
              <a:rPr lang="en-US" altLang="zh-CN" sz="3600" b="1" dirty="0" smtClean="0">
                <a:solidFill>
                  <a:schemeClr val="tx1"/>
                </a:solidFill>
                <a:latin typeface="+mn-lt"/>
                <a:ea typeface="宋体" charset="-122"/>
                <a:cs typeface="+mn-cs"/>
              </a:rPr>
              <a:t>Guidelines for Presentation</a:t>
            </a:r>
            <a:endParaRPr lang="zh-CN" altLang="zh-CN" sz="3600" b="1" dirty="0" smtClean="0">
              <a:solidFill>
                <a:schemeClr val="tx1"/>
              </a:solidFill>
              <a:latin typeface="+mn-lt"/>
              <a:ea typeface="宋体" charset="-122"/>
              <a:cs typeface="+mn-cs"/>
            </a:endParaRPr>
          </a:p>
        </p:txBody>
      </p:sp>
      <p:sp>
        <p:nvSpPr>
          <p:cNvPr id="14338" name="Rectangle 3"/>
          <p:cNvSpPr>
            <a:spLocks noGrp="1" noRot="1" noChangeArrowheads="1"/>
          </p:cNvSpPr>
          <p:nvPr>
            <p:ph idx="1"/>
          </p:nvPr>
        </p:nvSpPr>
        <p:spPr/>
        <p:txBody>
          <a:bodyPr/>
          <a:lstStyle/>
          <a:p>
            <a:r>
              <a:rPr lang="en-US" altLang="zh-CN" sz="2800" dirty="0" smtClean="0">
                <a:ea typeface="宋体" charset="-122"/>
              </a:rPr>
              <a:t>Please limit the number of “main” slides (e.g. 6 to 8) and put additional information in an unlimited number of supplementary slides. </a:t>
            </a:r>
          </a:p>
          <a:p>
            <a:r>
              <a:rPr lang="en-US" altLang="zh-CN" sz="2800" dirty="0" smtClean="0">
                <a:ea typeface="宋体" charset="-122"/>
              </a:rPr>
              <a:t>Submitters are free to choose the title or theme of each slide on the understanding that, in the main, the presentation as a whole will address most if not all of the themes used in the </a:t>
            </a:r>
            <a:r>
              <a:rPr lang="en-US" altLang="zh-CN" sz="2800" dirty="0" smtClean="0">
                <a:ea typeface="宋体" charset="-122"/>
              </a:rPr>
              <a:t>GSC-14 </a:t>
            </a:r>
            <a:r>
              <a:rPr lang="en-US" altLang="zh-CN" sz="2800" dirty="0" smtClean="0">
                <a:ea typeface="宋体" charset="-122"/>
              </a:rPr>
              <a:t>template, reproduced again in the subsequent slides.</a:t>
            </a:r>
          </a:p>
          <a:p>
            <a:pPr eaLnBrk="1" hangingPunct="1"/>
            <a:endParaRPr lang="zh-CN" altLang="zh-CN" dirty="0" smtClean="0"/>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smtClean="0"/>
              <a:pPr algn="r"/>
              <a:t>2</a:t>
            </a:fld>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tx1"/>
                </a:solidFill>
                <a:latin typeface="+mn-lt"/>
                <a:ea typeface="宋体" charset="-122"/>
                <a:cs typeface="+mn-cs"/>
              </a:rPr>
              <a:t>Highlight of Current Activities</a:t>
            </a:r>
            <a:endParaRPr lang="zh-CN" altLang="en-US" sz="36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r>
              <a:rPr lang="en-US" altLang="zh-CN" sz="2800" dirty="0" smtClean="0">
                <a:ea typeface="宋体" charset="-122"/>
              </a:rPr>
              <a:t>Highlight the PSO’s most current activities on the topic</a:t>
            </a:r>
          </a:p>
          <a:p>
            <a:pPr lvl="1"/>
            <a:r>
              <a:rPr lang="en-US" altLang="zh-CN" sz="2400" dirty="0" smtClean="0">
                <a:ea typeface="宋体" charset="-122"/>
              </a:rPr>
              <a:t>Provide a higher-level overview of significant areas of work, including their importance, impact, etc.</a:t>
            </a:r>
          </a:p>
          <a:p>
            <a:pPr lvl="1"/>
            <a:r>
              <a:rPr lang="en-US" altLang="zh-CN" sz="2400" dirty="0" smtClean="0">
                <a:ea typeface="宋体" charset="-122"/>
              </a:rPr>
              <a:t>Not intended for long lists of standards, publications, etc., in this (“Highlights”) section. Such lists should be provided in the </a:t>
            </a:r>
            <a:r>
              <a:rPr lang="en-US" altLang="zh-CN" sz="2400" b="1" dirty="0" smtClean="0">
                <a:solidFill>
                  <a:srgbClr val="0000CC"/>
                </a:solidFill>
                <a:ea typeface="宋体" charset="-122"/>
              </a:rPr>
              <a:t>Supplementary Slides</a:t>
            </a:r>
            <a:r>
              <a:rPr lang="en-US" altLang="zh-CN" sz="2400" dirty="0" smtClean="0">
                <a:ea typeface="宋体" charset="-122"/>
              </a:rPr>
              <a:t> section of the presentation.</a:t>
            </a: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3</a:t>
            </a:fld>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tx1"/>
                </a:solidFill>
                <a:latin typeface="+mn-lt"/>
                <a:ea typeface="宋体" charset="-122"/>
                <a:cs typeface="+mn-cs"/>
              </a:rPr>
              <a:t>Strategic Direction</a:t>
            </a:r>
            <a:endParaRPr lang="zh-CN" altLang="en-US" sz="36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r>
              <a:rPr lang="en-US" altLang="zh-CN" sz="2800" dirty="0" smtClean="0">
                <a:ea typeface="宋体" charset="-122"/>
              </a:rPr>
              <a:t>Provide relevant strategic direction of the PSO on the topic, including observations (positive or negative), outcomes, target timeframes, collaborations, etc., for completion that the PSO foresees on the topic.  During the GSC interactive panel, please be prepared to discuss the significance and potential impact of the strategic approach that the PSO is taking on this HIS.</a:t>
            </a:r>
          </a:p>
          <a:p>
            <a:endParaRPr lang="zh-CN" altLang="en-US" dirty="0"/>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4</a:t>
            </a:fld>
            <a:endParaRPr lang="en-US" altLang="zh-C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tx1"/>
                </a:solidFill>
                <a:latin typeface="+mn-lt"/>
                <a:ea typeface="宋体" charset="-122"/>
                <a:cs typeface="+mn-cs"/>
              </a:rPr>
              <a:t>Challenges</a:t>
            </a:r>
            <a:endParaRPr lang="zh-CN" altLang="en-US" sz="36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r>
              <a:rPr lang="en-US" altLang="zh-CN" sz="2800" dirty="0" smtClean="0">
                <a:ea typeface="宋体" charset="-122"/>
              </a:rPr>
              <a:t>Identify any challenges, gaps, requirements, needs, etc., within both the PSO and the industry/marketplace that it serves. Please be prepared to discuss the consequences of not being able to address the challenges, gaps, etc.</a:t>
            </a: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5</a:t>
            </a:fld>
            <a:endParaRPr lang="en-US" altLang="zh-C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tx1"/>
                </a:solidFill>
                <a:latin typeface="+mn-lt"/>
                <a:ea typeface="宋体" charset="-122"/>
                <a:cs typeface="+mn-cs"/>
              </a:rPr>
              <a:t>Next Steps/Actions</a:t>
            </a:r>
            <a:endParaRPr lang="zh-CN" altLang="en-US" sz="36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r>
              <a:rPr lang="en-US" altLang="zh-CN" sz="2800" dirty="0" smtClean="0">
                <a:ea typeface="宋体" charset="-122"/>
              </a:rPr>
              <a:t>Identify plans for the future, path forward, etc., and/or identify next steps/actions to be taken by the PSO.</a:t>
            </a: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6</a:t>
            </a:fld>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tx1"/>
                </a:solidFill>
                <a:latin typeface="+mn-lt"/>
                <a:ea typeface="宋体" charset="-122"/>
                <a:cs typeface="+mn-cs"/>
              </a:rPr>
              <a:t>Proposed Resolution [optional]</a:t>
            </a:r>
            <a:endParaRPr lang="zh-CN" altLang="en-US" sz="36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r>
              <a:rPr lang="en-US" altLang="zh-CN" sz="2800" dirty="0" smtClean="0">
                <a:ea typeface="宋体" charset="-122"/>
              </a:rPr>
              <a:t>Provide proposed modifications to an existing Resolution or propose a new Resolution if one does not exist.</a:t>
            </a:r>
          </a:p>
          <a:p>
            <a:pPr>
              <a:buNone/>
            </a:pPr>
            <a:endParaRPr lang="zh-CN" altLang="en-US" dirty="0"/>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70686" y="2669122"/>
            <a:ext cx="6143668" cy="646331"/>
          </a:xfrm>
          <a:prstGeom prst="rect">
            <a:avLst/>
          </a:prstGeom>
        </p:spPr>
        <p:txBody>
          <a:bodyPr wrap="square">
            <a:spAutoFit/>
          </a:bodyPr>
          <a:lstStyle/>
          <a:p>
            <a:pPr algn="ctr"/>
            <a:r>
              <a:rPr lang="en-US" altLang="zh-CN" sz="3600" b="1" dirty="0" smtClean="0">
                <a:latin typeface="+mn-lt"/>
              </a:rPr>
              <a:t>Supplementary Slides</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8</a:t>
            </a:fld>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tx1"/>
                </a:solidFill>
                <a:latin typeface="+mn-lt"/>
                <a:ea typeface="宋体" charset="-122"/>
                <a:cs typeface="+mn-cs"/>
              </a:rPr>
              <a:t>Supplementary Slides</a:t>
            </a:r>
            <a:endParaRPr lang="zh-CN" altLang="en-US" sz="36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r>
              <a:rPr lang="en-US" altLang="zh-CN" sz="2800" dirty="0" smtClean="0">
                <a:ea typeface="宋体" charset="-122"/>
              </a:rPr>
              <a:t>PSOs may provide additional information in these supplementary slides. This information will not be presented during the panel, but may be referenced during the presentation. This part of the presentation will be for information only.</a:t>
            </a: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9</a:t>
            </a:fld>
            <a:endParaRPr lang="en-US" altLang="zh-CN" dirty="0"/>
          </a:p>
        </p:txBody>
      </p:sp>
    </p:spTree>
  </p:cSld>
  <p:clrMapOvr>
    <a:masterClrMapping/>
  </p:clrMapOvr>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129</TotalTime>
  <Words>386</Words>
  <Application>Microsoft PowerPoint</Application>
  <PresentationFormat>全屏显示(4:3)</PresentationFormat>
  <Paragraphs>38</Paragraphs>
  <Slides>9</Slides>
  <Notes>1</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万里长城</vt:lpstr>
      <vt:lpstr>幻灯片 1</vt:lpstr>
      <vt:lpstr>Guidelines for Presentation</vt:lpstr>
      <vt:lpstr>Highlight of Current Activities</vt:lpstr>
      <vt:lpstr>Strategic Direction</vt:lpstr>
      <vt:lpstr>Challenges</vt:lpstr>
      <vt:lpstr>Next Steps/Actions</vt:lpstr>
      <vt:lpstr>Proposed Resolution [optional]</vt:lpstr>
      <vt:lpstr>幻灯片 8</vt:lpstr>
      <vt:lpstr>Supplementary Slides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14</cp:revision>
  <cp:lastPrinted>1601-01-01T00:00:00Z</cp:lastPrinted>
  <dcterms:created xsi:type="dcterms:W3CDTF">2010-05-04T03:31:53Z</dcterms:created>
  <dcterms:modified xsi:type="dcterms:W3CDTF">2010-06-07T01:50:24Z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